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67" r:id="rId4"/>
    <p:sldId id="258" r:id="rId5"/>
    <p:sldId id="271" r:id="rId6"/>
    <p:sldId id="273" r:id="rId7"/>
    <p:sldId id="272" r:id="rId8"/>
    <p:sldId id="268" r:id="rId9"/>
    <p:sldId id="277" r:id="rId10"/>
    <p:sldId id="262" r:id="rId11"/>
    <p:sldId id="274" r:id="rId12"/>
    <p:sldId id="269" r:id="rId13"/>
    <p:sldId id="278" r:id="rId14"/>
    <p:sldId id="279" r:id="rId15"/>
    <p:sldId id="280" r:id="rId16"/>
    <p:sldId id="281" r:id="rId17"/>
    <p:sldId id="282" r:id="rId18"/>
    <p:sldId id="270" r:id="rId19"/>
    <p:sldId id="291" r:id="rId20"/>
    <p:sldId id="290" r:id="rId21"/>
    <p:sldId id="275" r:id="rId22"/>
    <p:sldId id="283" r:id="rId23"/>
    <p:sldId id="284" r:id="rId24"/>
    <p:sldId id="285" r:id="rId25"/>
    <p:sldId id="292" r:id="rId26"/>
    <p:sldId id="286" r:id="rId27"/>
    <p:sldId id="287" r:id="rId28"/>
    <p:sldId id="288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12/30/2020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12/30/2020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12/30/2020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12/30/2020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12/30/2020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12/30/2020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그림 열 3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12/30/2020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12/30/2020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12/30/2020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12/30/2020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12/30/2020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12/30/2020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12/30/2020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12/30/2020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12/30/2020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12/30/2020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12/30/2020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12/30/2020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ctr" defTabSz="914400" rtl="0" eaLnBrk="1" latinLnBrk="1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C4966C-3B7F-492B-AE40-3133B812CF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904533"/>
          </a:xfrm>
        </p:spPr>
        <p:txBody>
          <a:bodyPr/>
          <a:lstStyle/>
          <a:p>
            <a:r>
              <a:rPr lang="ko-KR" altLang="en-US" dirty="0">
                <a:latin typeface="Broadway" panose="04040905080B02020502" pitchFamily="82" charset="0"/>
              </a:rPr>
              <a:t>수 </a:t>
            </a:r>
            <a:r>
              <a:rPr lang="en-US" altLang="ko-KR" dirty="0">
                <a:latin typeface="Broadway" panose="04040905080B02020502" pitchFamily="82" charset="0"/>
              </a:rPr>
              <a:t>D A </a:t>
            </a:r>
            <a:r>
              <a:rPr lang="ko-KR" altLang="en-US" dirty="0">
                <a:latin typeface="Broadway" panose="04040905080B02020502" pitchFamily="82" charset="0"/>
              </a:rPr>
              <a:t>쟁 이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8D55D4F-52E8-4616-8310-4E92C75071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51012" y="4356846"/>
            <a:ext cx="8689976" cy="1945341"/>
          </a:xfrm>
        </p:spPr>
        <p:txBody>
          <a:bodyPr>
            <a:normAutofit lnSpcReduction="10000"/>
          </a:bodyPr>
          <a:lstStyle/>
          <a:p>
            <a:pPr algn="r"/>
            <a:endParaRPr lang="en-US" altLang="ko-KR" dirty="0"/>
          </a:p>
          <a:p>
            <a:pPr algn="r"/>
            <a:endParaRPr lang="en-US" altLang="ko-KR" dirty="0"/>
          </a:p>
          <a:p>
            <a:pPr algn="r"/>
            <a:r>
              <a:rPr lang="en-US" altLang="ko-KR" b="1" dirty="0">
                <a:solidFill>
                  <a:schemeClr val="tx1"/>
                </a:solidFill>
                <a:latin typeface="Broadway" panose="04040905080B02020502" pitchFamily="82" charset="0"/>
              </a:rPr>
              <a:t>2016010729</a:t>
            </a:r>
          </a:p>
          <a:p>
            <a:pPr algn="r"/>
            <a:r>
              <a:rPr lang="en-US" altLang="ko-KR" b="1" dirty="0" err="1">
                <a:solidFill>
                  <a:schemeClr val="tx1"/>
                </a:solidFill>
                <a:latin typeface="Broadway" panose="04040905080B02020502" pitchFamily="82" charset="0"/>
              </a:rPr>
              <a:t>Jeonungjin</a:t>
            </a:r>
            <a:endParaRPr lang="ko-KR" altLang="en-US" b="1" dirty="0">
              <a:solidFill>
                <a:schemeClr val="tx1"/>
              </a:solidFill>
              <a:latin typeface="Broadway" panose="04040905080B020205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56359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C8D55D4F-52E8-4616-8310-4E92C75071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87453" y="994611"/>
            <a:ext cx="5518484" cy="5021178"/>
          </a:xfrm>
        </p:spPr>
        <p:txBody>
          <a:bodyPr>
            <a:normAutofit fontScale="47500" lnSpcReduction="20000"/>
          </a:bodyPr>
          <a:lstStyle/>
          <a:p>
            <a:r>
              <a:rPr lang="en-US" altLang="ko-KR" b="1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Radius</a:t>
            </a:r>
            <a:r>
              <a:rPr lang="ko-KR" altLang="en-US" b="1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  </a:t>
            </a:r>
            <a:r>
              <a:rPr lang="en-US" altLang="ko-KR" b="1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:</a:t>
            </a:r>
            <a:r>
              <a:rPr lang="ko-KR" altLang="en-US" b="1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 반지름</a:t>
            </a:r>
            <a:endParaRPr lang="en-US" altLang="ko-KR" b="1" i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궁서체" panose="02030609000101010101" pitchFamily="17" charset="-127"/>
              <a:ea typeface="궁서체" panose="02030609000101010101" pitchFamily="17" charset="-127"/>
            </a:endParaRPr>
          </a:p>
          <a:p>
            <a:endParaRPr lang="en-US" altLang="ko-KR" b="1" i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궁서체" panose="02030609000101010101" pitchFamily="17" charset="-127"/>
              <a:ea typeface="궁서체" panose="02030609000101010101" pitchFamily="17" charset="-127"/>
            </a:endParaRPr>
          </a:p>
          <a:p>
            <a:r>
              <a:rPr lang="en-US" altLang="ko-KR" b="1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Symbols </a:t>
            </a:r>
            <a:r>
              <a:rPr lang="ko-KR" altLang="en-US" b="1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첫 줄  </a:t>
            </a:r>
            <a:r>
              <a:rPr lang="en-US" altLang="ko-KR" b="1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: </a:t>
            </a:r>
            <a:r>
              <a:rPr lang="ko-KR" altLang="en-US" b="1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원의 </a:t>
            </a:r>
            <a:r>
              <a:rPr lang="en-US" altLang="ko-KR" b="1" i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x,y</a:t>
            </a:r>
            <a:r>
              <a:rPr lang="ko-KR" altLang="en-US" b="1" i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좌표값</a:t>
            </a:r>
            <a:endParaRPr lang="en-US" altLang="ko-KR" b="1" i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궁서체" panose="02030609000101010101" pitchFamily="17" charset="-127"/>
              <a:ea typeface="궁서체" panose="02030609000101010101" pitchFamily="17" charset="-127"/>
            </a:endParaRPr>
          </a:p>
          <a:p>
            <a:endParaRPr lang="en-US" altLang="ko-KR" b="1" i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궁서체" panose="02030609000101010101" pitchFamily="17" charset="-127"/>
              <a:ea typeface="궁서체" panose="02030609000101010101" pitchFamily="17" charset="-127"/>
            </a:endParaRPr>
          </a:p>
          <a:p>
            <a:r>
              <a:rPr lang="en-US" altLang="ko-KR" b="1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Circles : </a:t>
            </a:r>
            <a:r>
              <a:rPr lang="ko-KR" altLang="en-US" b="1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원의 반지름 값</a:t>
            </a:r>
            <a:endParaRPr lang="en-US" altLang="ko-KR" b="1" i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궁서체" panose="02030609000101010101" pitchFamily="17" charset="-127"/>
              <a:ea typeface="궁서체" panose="02030609000101010101" pitchFamily="17" charset="-127"/>
            </a:endParaRPr>
          </a:p>
          <a:p>
            <a:endParaRPr lang="en-US" altLang="ko-KR" b="1" i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궁서체" panose="02030609000101010101" pitchFamily="17" charset="-127"/>
              <a:ea typeface="궁서체" panose="02030609000101010101" pitchFamily="17" charset="-127"/>
            </a:endParaRPr>
          </a:p>
          <a:p>
            <a:r>
              <a:rPr lang="en-US" altLang="ko-KR" b="1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Inches : </a:t>
            </a:r>
            <a:r>
              <a:rPr lang="ko-KR" altLang="en-US" b="1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원의 크기 조절 값</a:t>
            </a:r>
            <a:endParaRPr lang="en-US" altLang="ko-KR" b="1" i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궁서체" panose="02030609000101010101" pitchFamily="17" charset="-127"/>
              <a:ea typeface="궁서체" panose="02030609000101010101" pitchFamily="17" charset="-127"/>
            </a:endParaRPr>
          </a:p>
          <a:p>
            <a:endParaRPr lang="en-US" altLang="ko-KR" b="1" i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궁서체" panose="02030609000101010101" pitchFamily="17" charset="-127"/>
              <a:ea typeface="궁서체" panose="02030609000101010101" pitchFamily="17" charset="-127"/>
            </a:endParaRPr>
          </a:p>
          <a:p>
            <a:r>
              <a:rPr lang="en-US" altLang="ko-KR" b="1" i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Fg</a:t>
            </a:r>
            <a:r>
              <a:rPr lang="en-US" altLang="ko-KR" b="1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 : </a:t>
            </a:r>
            <a:r>
              <a:rPr lang="ko-KR" altLang="en-US" b="1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원의 테두리 색</a:t>
            </a:r>
            <a:endParaRPr lang="en-US" altLang="ko-KR" b="1" i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궁서체" panose="02030609000101010101" pitchFamily="17" charset="-127"/>
              <a:ea typeface="궁서체" panose="02030609000101010101" pitchFamily="17" charset="-127"/>
            </a:endParaRPr>
          </a:p>
          <a:p>
            <a:endParaRPr lang="en-US" altLang="ko-KR" b="1" i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궁서체" panose="02030609000101010101" pitchFamily="17" charset="-127"/>
              <a:ea typeface="궁서체" panose="02030609000101010101" pitchFamily="17" charset="-127"/>
            </a:endParaRPr>
          </a:p>
          <a:p>
            <a:r>
              <a:rPr lang="en-US" altLang="ko-KR" b="1" i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Bg</a:t>
            </a:r>
            <a:r>
              <a:rPr lang="en-US" altLang="ko-KR" b="1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 : </a:t>
            </a:r>
            <a:r>
              <a:rPr lang="ko-KR" altLang="en-US" b="1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원의 바탕 색</a:t>
            </a:r>
            <a:endParaRPr lang="en-US" altLang="ko-KR" b="1" i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궁서체" panose="02030609000101010101" pitchFamily="17" charset="-127"/>
              <a:ea typeface="궁서체" panose="02030609000101010101" pitchFamily="17" charset="-127"/>
            </a:endParaRPr>
          </a:p>
          <a:p>
            <a:endParaRPr lang="en-US" altLang="ko-KR" b="1" i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궁서체" panose="02030609000101010101" pitchFamily="17" charset="-127"/>
              <a:ea typeface="궁서체" panose="02030609000101010101" pitchFamily="17" charset="-127"/>
            </a:endParaRPr>
          </a:p>
          <a:p>
            <a:r>
              <a:rPr lang="en-US" altLang="ko-KR" b="1" i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Lwd</a:t>
            </a:r>
            <a:r>
              <a:rPr lang="en-US" altLang="ko-KR" b="1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 : </a:t>
            </a:r>
            <a:r>
              <a:rPr lang="ko-KR" altLang="en-US" b="1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원의 테두리선 두께</a:t>
            </a:r>
            <a:endParaRPr lang="en-US" altLang="ko-KR" b="1" i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궁서체" panose="02030609000101010101" pitchFamily="17" charset="-127"/>
              <a:ea typeface="궁서체" panose="02030609000101010101" pitchFamily="17" charset="-127"/>
            </a:endParaRPr>
          </a:p>
          <a:p>
            <a:endParaRPr lang="en-US" altLang="ko-KR" b="1" i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궁서체" panose="02030609000101010101" pitchFamily="17" charset="-127"/>
              <a:ea typeface="궁서체" panose="02030609000101010101" pitchFamily="17" charset="-127"/>
            </a:endParaRPr>
          </a:p>
          <a:p>
            <a:r>
              <a:rPr lang="en-US" altLang="ko-KR" b="1" i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xlab</a:t>
            </a:r>
            <a:r>
              <a:rPr lang="en-US" altLang="ko-KR" b="1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 : x</a:t>
            </a:r>
            <a:r>
              <a:rPr lang="ko-KR" altLang="en-US" b="1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축 머리 말</a:t>
            </a:r>
            <a:endParaRPr lang="en-US" altLang="ko-KR" b="1" i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궁서체" panose="02030609000101010101" pitchFamily="17" charset="-127"/>
              <a:ea typeface="궁서체" panose="02030609000101010101" pitchFamily="17" charset="-127"/>
            </a:endParaRPr>
          </a:p>
          <a:p>
            <a:endParaRPr lang="en-US" altLang="ko-KR" b="1" i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궁서체" panose="02030609000101010101" pitchFamily="17" charset="-127"/>
              <a:ea typeface="궁서체" panose="02030609000101010101" pitchFamily="17" charset="-127"/>
            </a:endParaRPr>
          </a:p>
          <a:p>
            <a:r>
              <a:rPr lang="en-US" altLang="ko-KR" b="1" i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Ylab</a:t>
            </a:r>
            <a:r>
              <a:rPr lang="en-US" altLang="ko-KR" b="1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 : y</a:t>
            </a:r>
            <a:r>
              <a:rPr lang="ko-KR" altLang="en-US" b="1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축 머리 말</a:t>
            </a:r>
            <a:endParaRPr lang="en-US" altLang="ko-KR" b="1" i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궁서체" panose="02030609000101010101" pitchFamily="17" charset="-127"/>
              <a:ea typeface="궁서체" panose="02030609000101010101" pitchFamily="17" charset="-127"/>
            </a:endParaRPr>
          </a:p>
          <a:p>
            <a:endParaRPr lang="ko-KR" altLang="en-US" b="1" i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궁서체" panose="02030609000101010101" pitchFamily="17" charset="-127"/>
              <a:ea typeface="궁서체" panose="02030609000101010101" pitchFamily="17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8DFF047-BFB7-4001-B536-E1D312DE8B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063" y="994611"/>
            <a:ext cx="4828674" cy="5021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2886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C8D55D4F-52E8-4616-8310-4E92C75071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87453" y="994611"/>
            <a:ext cx="5518484" cy="5021178"/>
          </a:xfrm>
        </p:spPr>
        <p:txBody>
          <a:bodyPr/>
          <a:lstStyle/>
          <a:p>
            <a:endParaRPr lang="ko-KR" altLang="en-US" b="1" i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궁서체" panose="02030609000101010101" pitchFamily="17" charset="-127"/>
              <a:ea typeface="궁서체" panose="02030609000101010101" pitchFamily="17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B4D410B-ED10-463A-BEF3-199140FBCB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062" y="842211"/>
            <a:ext cx="9801727" cy="5173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0115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C4966C-3B7F-492B-AE40-3133B812CF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1012" y="610976"/>
            <a:ext cx="8689976" cy="1121572"/>
          </a:xfrm>
        </p:spPr>
        <p:txBody>
          <a:bodyPr/>
          <a:lstStyle/>
          <a:p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다중 상자그림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8D55D4F-52E8-4616-8310-4E92C75071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0" y="2646947"/>
            <a:ext cx="5344276" cy="3112169"/>
          </a:xfrm>
        </p:spPr>
        <p:txBody>
          <a:bodyPr>
            <a:normAutofit fontScale="77500" lnSpcReduction="20000"/>
          </a:bodyPr>
          <a:lstStyle/>
          <a:p>
            <a:r>
              <a:rPr lang="ko-KR" altLang="en-US" b="1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상자그림은 </a:t>
            </a:r>
            <a:r>
              <a:rPr lang="ko-KR" altLang="en-US" b="1" i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일변량</a:t>
            </a:r>
            <a:r>
              <a:rPr lang="ko-KR" altLang="en-US" b="1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 연속형 자료를 상자와 선</a:t>
            </a:r>
            <a:r>
              <a:rPr lang="en-US" altLang="ko-KR" b="1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,</a:t>
            </a:r>
            <a:r>
              <a:rPr lang="ko-KR" altLang="en-US" b="1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그리고 점으로 표현한 그림</a:t>
            </a:r>
            <a:endParaRPr lang="en-US" altLang="ko-KR" b="1" i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궁서체" panose="02030609000101010101" pitchFamily="17" charset="-127"/>
              <a:ea typeface="궁서체" panose="02030609000101010101" pitchFamily="17" charset="-127"/>
            </a:endParaRPr>
          </a:p>
          <a:p>
            <a:endParaRPr lang="en-US" altLang="ko-KR" b="1" i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궁서체" panose="02030609000101010101" pitchFamily="17" charset="-127"/>
              <a:ea typeface="궁서체" panose="02030609000101010101" pitchFamily="17" charset="-127"/>
            </a:endParaRPr>
          </a:p>
          <a:p>
            <a:endParaRPr lang="en-US" altLang="ko-KR" b="1" i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궁서체" panose="02030609000101010101" pitchFamily="17" charset="-127"/>
              <a:ea typeface="궁서체" panose="02030609000101010101" pitchFamily="17" charset="-127"/>
            </a:endParaRPr>
          </a:p>
          <a:p>
            <a:endParaRPr lang="en-US" altLang="ko-KR" b="1" i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궁서체" panose="02030609000101010101" pitchFamily="17" charset="-127"/>
              <a:ea typeface="궁서체" panose="02030609000101010101" pitchFamily="17" charset="-127"/>
            </a:endParaRPr>
          </a:p>
          <a:p>
            <a:endParaRPr lang="en-US" altLang="ko-KR" b="1" i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궁서체" panose="02030609000101010101" pitchFamily="17" charset="-127"/>
              <a:ea typeface="궁서체" panose="02030609000101010101" pitchFamily="17" charset="-127"/>
            </a:endParaRPr>
          </a:p>
          <a:p>
            <a:r>
              <a:rPr lang="ko-KR" altLang="en-US" b="1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다중 상자 그림은 총 자료가 여러 개의 자료 묶음 또는 그룹으로 구성 되어 있는 경우 그룹간 비교에 있어 시각적 효과가 우수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FA1D6AE2-D53E-415A-AA92-09F1394D64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966" y="2255921"/>
            <a:ext cx="5199897" cy="3807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80504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C4966C-3B7F-492B-AE40-3133B812CF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1012" y="610976"/>
            <a:ext cx="8689976" cy="1121572"/>
          </a:xfrm>
        </p:spPr>
        <p:txBody>
          <a:bodyPr/>
          <a:lstStyle/>
          <a:p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다중 상자그림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8D55D4F-52E8-4616-8310-4E92C75071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0" y="2646947"/>
            <a:ext cx="5344276" cy="3112169"/>
          </a:xfrm>
        </p:spPr>
        <p:txBody>
          <a:bodyPr>
            <a:normAutofit/>
          </a:bodyPr>
          <a:lstStyle/>
          <a:p>
            <a:endParaRPr lang="en-US" altLang="ko-KR" b="1" i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궁서체" panose="02030609000101010101" pitchFamily="17" charset="-127"/>
              <a:ea typeface="궁서체" panose="02030609000101010101" pitchFamily="17" charset="-127"/>
            </a:endParaRPr>
          </a:p>
          <a:p>
            <a:r>
              <a:rPr lang="ko-KR" altLang="en-US" b="1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필요 패키지 </a:t>
            </a:r>
            <a:r>
              <a:rPr lang="en-US" altLang="ko-KR" b="1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: </a:t>
            </a:r>
            <a:r>
              <a:rPr lang="ko-KR" altLang="en-US" b="1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없음</a:t>
            </a:r>
            <a:endParaRPr lang="en-US" altLang="ko-KR" b="1" i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궁서체" panose="02030609000101010101" pitchFamily="17" charset="-127"/>
              <a:ea typeface="궁서체" panose="02030609000101010101" pitchFamily="17" charset="-127"/>
            </a:endParaRPr>
          </a:p>
          <a:p>
            <a:endParaRPr lang="en-US" altLang="ko-KR" b="1" i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궁서체" panose="02030609000101010101" pitchFamily="17" charset="-127"/>
              <a:ea typeface="궁서체" panose="02030609000101010101" pitchFamily="17" charset="-127"/>
            </a:endParaRPr>
          </a:p>
          <a:p>
            <a:endParaRPr lang="en-US" altLang="ko-KR" b="1" i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궁서체" panose="02030609000101010101" pitchFamily="17" charset="-127"/>
              <a:ea typeface="궁서체" panose="02030609000101010101" pitchFamily="17" charset="-127"/>
            </a:endParaRPr>
          </a:p>
          <a:p>
            <a:r>
              <a:rPr lang="ko-KR" altLang="en-US" b="1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활용 데이터 </a:t>
            </a:r>
            <a:r>
              <a:rPr lang="en-US" altLang="ko-KR" b="1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: Seoul_temp_2017.csv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FA1D6AE2-D53E-415A-AA92-09F1394D64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966" y="2255921"/>
            <a:ext cx="5199897" cy="3807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84238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C8D55D4F-52E8-4616-8310-4E92C75071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87453" y="994611"/>
            <a:ext cx="5518484" cy="4516133"/>
          </a:xfrm>
        </p:spPr>
        <p:txBody>
          <a:bodyPr/>
          <a:lstStyle/>
          <a:p>
            <a:endParaRPr lang="en-US" altLang="ko-KR" b="1" i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궁서체" panose="02030609000101010101" pitchFamily="17" charset="-127"/>
              <a:ea typeface="궁서체" panose="02030609000101010101" pitchFamily="17" charset="-127"/>
            </a:endParaRPr>
          </a:p>
          <a:p>
            <a:r>
              <a:rPr lang="en-US" altLang="ko-KR" b="1" i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Setwd</a:t>
            </a:r>
            <a:r>
              <a:rPr lang="en-US" altLang="ko-KR" b="1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  :  </a:t>
            </a:r>
            <a:r>
              <a:rPr lang="ko-KR" altLang="en-US" b="1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읽어올 데이터 파일이 있는 </a:t>
            </a:r>
            <a:endParaRPr lang="en-US" altLang="ko-KR" b="1" i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궁서체" panose="02030609000101010101" pitchFamily="17" charset="-127"/>
              <a:ea typeface="궁서체" panose="02030609000101010101" pitchFamily="17" charset="-127"/>
            </a:endParaRPr>
          </a:p>
          <a:p>
            <a:r>
              <a:rPr lang="ko-KR" altLang="en-US" b="1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폴더 지정</a:t>
            </a:r>
            <a:endParaRPr lang="en-US" altLang="ko-KR" b="1" i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궁서체" panose="02030609000101010101" pitchFamily="17" charset="-127"/>
              <a:ea typeface="궁서체" panose="02030609000101010101" pitchFamily="17" charset="-127"/>
            </a:endParaRPr>
          </a:p>
          <a:p>
            <a:endParaRPr lang="en-US" altLang="ko-KR" b="1" i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궁서체" panose="02030609000101010101" pitchFamily="17" charset="-127"/>
              <a:ea typeface="궁서체" panose="02030609000101010101" pitchFamily="17" charset="-127"/>
            </a:endParaRPr>
          </a:p>
          <a:p>
            <a:endParaRPr lang="en-US" altLang="ko-KR" b="1" i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궁서체" panose="02030609000101010101" pitchFamily="17" charset="-127"/>
              <a:ea typeface="궁서체" panose="02030609000101010101" pitchFamily="17" charset="-127"/>
            </a:endParaRPr>
          </a:p>
          <a:p>
            <a:endParaRPr lang="en-US" altLang="ko-KR" b="1" i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궁서체" panose="02030609000101010101" pitchFamily="17" charset="-127"/>
              <a:ea typeface="궁서체" panose="02030609000101010101" pitchFamily="17" charset="-127"/>
            </a:endParaRPr>
          </a:p>
          <a:p>
            <a:r>
              <a:rPr lang="ko-KR" altLang="en-US" b="1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서울 </a:t>
            </a:r>
            <a:r>
              <a:rPr lang="en-US" altLang="ko-KR" b="1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1</a:t>
            </a:r>
            <a:r>
              <a:rPr lang="ko-KR" altLang="en-US" b="1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년 기온 분포를 </a:t>
            </a:r>
            <a:r>
              <a:rPr lang="ko-KR" altLang="en-US" b="1" i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박스플랏으로</a:t>
            </a:r>
            <a:r>
              <a:rPr lang="ko-KR" altLang="en-US" b="1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 표현</a:t>
            </a:r>
            <a:endParaRPr lang="en-US" altLang="ko-KR" b="1" i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궁서체" panose="02030609000101010101" pitchFamily="17" charset="-127"/>
              <a:ea typeface="궁서체" panose="02030609000101010101" pitchFamily="17" charset="-127"/>
            </a:endParaRPr>
          </a:p>
          <a:p>
            <a:endParaRPr lang="en-US" altLang="ko-KR" b="1" i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궁서체" panose="02030609000101010101" pitchFamily="17" charset="-127"/>
              <a:ea typeface="궁서체" panose="02030609000101010101" pitchFamily="17" charset="-127"/>
            </a:endParaRPr>
          </a:p>
          <a:p>
            <a:endParaRPr lang="ko-KR" altLang="en-US" b="1" i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궁서체" panose="02030609000101010101" pitchFamily="17" charset="-127"/>
              <a:ea typeface="궁서체" panose="02030609000101010101" pitchFamily="17" charset="-127"/>
            </a:endParaRP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0402CDCC-AD07-4F83-BD2C-8BFCB99F07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231" y="1347256"/>
            <a:ext cx="5162590" cy="4163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9900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C8D55D4F-52E8-4616-8310-4E92C75071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87453" y="994611"/>
            <a:ext cx="5518484" cy="5021178"/>
          </a:xfrm>
        </p:spPr>
        <p:txBody>
          <a:bodyPr/>
          <a:lstStyle/>
          <a:p>
            <a:endParaRPr lang="ko-KR" altLang="en-US" b="1" i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궁서체" panose="02030609000101010101" pitchFamily="17" charset="-127"/>
              <a:ea typeface="궁서체" panose="02030609000101010101" pitchFamily="17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2AD3D3D-1357-4DEB-8261-BEE7EDE255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468" y="994611"/>
            <a:ext cx="10107970" cy="5021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1872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C8D55D4F-52E8-4616-8310-4E92C75071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87453" y="1475873"/>
            <a:ext cx="5518484" cy="4058653"/>
          </a:xfrm>
        </p:spPr>
        <p:txBody>
          <a:bodyPr>
            <a:normAutofit fontScale="70000" lnSpcReduction="20000"/>
          </a:bodyPr>
          <a:lstStyle/>
          <a:p>
            <a:r>
              <a:rPr lang="ko-KR" altLang="en-US" b="1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월별 평균 기온을 계산하여 </a:t>
            </a:r>
            <a:endParaRPr lang="en-US" altLang="ko-KR" b="1" i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궁서체" panose="02030609000101010101" pitchFamily="17" charset="-127"/>
              <a:ea typeface="궁서체" panose="02030609000101010101" pitchFamily="17" charset="-127"/>
            </a:endParaRPr>
          </a:p>
          <a:p>
            <a:r>
              <a:rPr lang="en-US" altLang="ko-KR" b="1" i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month.avg</a:t>
            </a:r>
            <a:r>
              <a:rPr lang="en-US" altLang="ko-KR" b="1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 </a:t>
            </a:r>
            <a:r>
              <a:rPr lang="ko-KR" altLang="en-US" b="1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컬럼에 저장</a:t>
            </a:r>
            <a:endParaRPr lang="en-US" altLang="ko-KR" b="1" i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궁서체" panose="02030609000101010101" pitchFamily="17" charset="-127"/>
              <a:ea typeface="궁서체" panose="02030609000101010101" pitchFamily="17" charset="-127"/>
            </a:endParaRPr>
          </a:p>
          <a:p>
            <a:endParaRPr lang="en-US" altLang="ko-KR" b="1" i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궁서체" panose="02030609000101010101" pitchFamily="17" charset="-127"/>
              <a:ea typeface="궁서체" panose="02030609000101010101" pitchFamily="17" charset="-127"/>
            </a:endParaRPr>
          </a:p>
          <a:p>
            <a:endParaRPr lang="en-US" altLang="ko-KR" b="1" i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궁서체" panose="02030609000101010101" pitchFamily="17" charset="-127"/>
              <a:ea typeface="궁서체" panose="02030609000101010101" pitchFamily="17" charset="-127"/>
            </a:endParaRPr>
          </a:p>
          <a:p>
            <a:r>
              <a:rPr lang="ko-KR" altLang="en-US" b="1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평균기온 순위를 내림차순으로 계산</a:t>
            </a:r>
            <a:endParaRPr lang="en-US" altLang="ko-KR" b="1" i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궁서체" panose="02030609000101010101" pitchFamily="17" charset="-127"/>
              <a:ea typeface="궁서체" panose="02030609000101010101" pitchFamily="17" charset="-127"/>
            </a:endParaRPr>
          </a:p>
          <a:p>
            <a:endParaRPr lang="en-US" altLang="ko-KR" b="1" i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궁서체" panose="02030609000101010101" pitchFamily="17" charset="-127"/>
              <a:ea typeface="궁서체" panose="02030609000101010101" pitchFamily="17" charset="-127"/>
            </a:endParaRPr>
          </a:p>
          <a:p>
            <a:endParaRPr lang="en-US" altLang="ko-KR" b="1" i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궁서체" panose="02030609000101010101" pitchFamily="17" charset="-127"/>
              <a:ea typeface="궁서체" panose="02030609000101010101" pitchFamily="17" charset="-127"/>
            </a:endParaRPr>
          </a:p>
          <a:p>
            <a:r>
              <a:rPr lang="en-US" altLang="ko-KR" b="1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Col=</a:t>
            </a:r>
            <a:r>
              <a:rPr lang="en-US" altLang="ko-KR" b="1" i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heat.colors</a:t>
            </a:r>
            <a:r>
              <a:rPr lang="en-US" altLang="ko-KR" b="1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(12)[</a:t>
            </a:r>
            <a:r>
              <a:rPr lang="en-US" altLang="ko-KR" b="1" i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odr</a:t>
            </a:r>
            <a:r>
              <a:rPr lang="en-US" altLang="ko-KR" b="1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]</a:t>
            </a:r>
            <a:r>
              <a:rPr lang="ko-KR" altLang="en-US" b="1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 </a:t>
            </a:r>
            <a:endParaRPr lang="en-US" altLang="ko-KR" b="1" i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궁서체" panose="02030609000101010101" pitchFamily="17" charset="-127"/>
              <a:ea typeface="궁서체" panose="02030609000101010101" pitchFamily="17" charset="-127"/>
            </a:endParaRPr>
          </a:p>
          <a:p>
            <a:r>
              <a:rPr lang="en-US" altLang="ko-KR" b="1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:  </a:t>
            </a:r>
            <a:r>
              <a:rPr lang="ko-KR" altLang="en-US" b="1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각 </a:t>
            </a:r>
            <a:r>
              <a:rPr lang="en-US" altLang="ko-KR" b="1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box</a:t>
            </a:r>
            <a:r>
              <a:rPr lang="ko-KR" altLang="en-US" b="1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의 색을 </a:t>
            </a:r>
            <a:r>
              <a:rPr lang="en-US" altLang="ko-KR" b="1" i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heat.colors</a:t>
            </a:r>
            <a:r>
              <a:rPr lang="ko-KR" altLang="en-US" b="1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에서 </a:t>
            </a:r>
            <a:r>
              <a:rPr lang="en-US" altLang="ko-KR" b="1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12</a:t>
            </a:r>
            <a:r>
              <a:rPr lang="ko-KR" altLang="en-US" b="1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개의 색을 취하여 그린다</a:t>
            </a:r>
            <a:r>
              <a:rPr lang="en-US" altLang="ko-KR" b="1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. </a:t>
            </a:r>
          </a:p>
          <a:p>
            <a:r>
              <a:rPr lang="ko-KR" altLang="en-US" b="1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어느 값을 취할지는 </a:t>
            </a:r>
            <a:r>
              <a:rPr lang="en-US" altLang="ko-KR" b="1" i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odr</a:t>
            </a:r>
            <a:r>
              <a:rPr lang="ko-KR" altLang="en-US" b="1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에 따른다</a:t>
            </a:r>
            <a:r>
              <a:rPr lang="en-US" altLang="ko-KR" b="1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.</a:t>
            </a:r>
          </a:p>
          <a:p>
            <a:endParaRPr lang="ko-KR" altLang="en-US" b="1" i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궁서체" panose="02030609000101010101" pitchFamily="17" charset="-127"/>
              <a:ea typeface="궁서체" panose="02030609000101010101" pitchFamily="17" charset="-127"/>
            </a:endParaRPr>
          </a:p>
        </p:txBody>
      </p:sp>
      <p:pic>
        <p:nvPicPr>
          <p:cNvPr id="4" name="그림 3" descr="테이블이(가) 표시된 사진&#10;&#10;자동 생성된 설명">
            <a:extLst>
              <a:ext uri="{FF2B5EF4-FFF2-40B4-BE49-F238E27FC236}">
                <a16:creationId xmlns:a16="http://schemas.microsoft.com/office/drawing/2014/main" id="{F53824DF-11CE-48B9-9ED4-642B8B0223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063" y="994611"/>
            <a:ext cx="4539916" cy="5021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1097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C8D55D4F-52E8-4616-8310-4E92C75071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16253" y="1961148"/>
            <a:ext cx="3689684" cy="3449052"/>
          </a:xfrm>
        </p:spPr>
        <p:txBody>
          <a:bodyPr/>
          <a:lstStyle/>
          <a:p>
            <a:endParaRPr lang="en-US" altLang="ko-KR" b="1" i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궁서체" panose="02030609000101010101" pitchFamily="17" charset="-127"/>
              <a:ea typeface="궁서체" panose="02030609000101010101" pitchFamily="17" charset="-127"/>
            </a:endParaRPr>
          </a:p>
          <a:p>
            <a:r>
              <a:rPr lang="ko-KR" altLang="en-US" b="1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온도가 높을수록 붉은색 </a:t>
            </a:r>
            <a:endParaRPr lang="en-US" altLang="ko-KR" b="1" i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궁서체" panose="02030609000101010101" pitchFamily="17" charset="-127"/>
              <a:ea typeface="궁서체" panose="02030609000101010101" pitchFamily="17" charset="-127"/>
            </a:endParaRPr>
          </a:p>
          <a:p>
            <a:endParaRPr lang="en-US" altLang="ko-KR" b="1" i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궁서체" panose="02030609000101010101" pitchFamily="17" charset="-127"/>
              <a:ea typeface="궁서체" panose="02030609000101010101" pitchFamily="17" charset="-127"/>
            </a:endParaRPr>
          </a:p>
          <a:p>
            <a:endParaRPr lang="en-US" altLang="ko-KR" b="1" i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궁서체" panose="02030609000101010101" pitchFamily="17" charset="-127"/>
              <a:ea typeface="궁서체" panose="02030609000101010101" pitchFamily="17" charset="-127"/>
            </a:endParaRPr>
          </a:p>
          <a:p>
            <a:r>
              <a:rPr lang="ko-KR" altLang="en-US" b="1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낮을수록 연한 노랑색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02B9CD8-EA91-4300-9598-FD749BEF53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2871" y="994611"/>
            <a:ext cx="6506918" cy="5021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8401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C4966C-3B7F-492B-AE40-3133B812CF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1012" y="610976"/>
            <a:ext cx="8689976" cy="1121572"/>
          </a:xfrm>
        </p:spPr>
        <p:txBody>
          <a:bodyPr/>
          <a:lstStyle/>
          <a:p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모자이크 플롯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8D55D4F-52E8-4616-8310-4E92C75071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69768" y="2229852"/>
            <a:ext cx="4844716" cy="3513222"/>
          </a:xfrm>
        </p:spPr>
        <p:txBody>
          <a:bodyPr>
            <a:normAutofit fontScale="70000" lnSpcReduction="20000"/>
          </a:bodyPr>
          <a:lstStyle/>
          <a:p>
            <a:endParaRPr lang="en-US" altLang="ko-KR" b="1" i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궁서체" panose="02030609000101010101" pitchFamily="17" charset="-127"/>
              <a:ea typeface="궁서체" panose="02030609000101010101" pitchFamily="17" charset="-127"/>
            </a:endParaRPr>
          </a:p>
          <a:p>
            <a:r>
              <a:rPr lang="ko-KR" altLang="en-US" b="1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모자이크 플롯은 </a:t>
            </a:r>
            <a:r>
              <a:rPr lang="en-US" altLang="ko-KR" b="1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2</a:t>
            </a:r>
            <a:r>
              <a:rPr lang="ko-KR" altLang="en-US" b="1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원 </a:t>
            </a:r>
            <a:r>
              <a:rPr lang="en-US" altLang="ko-KR" b="1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3</a:t>
            </a:r>
            <a:r>
              <a:rPr lang="ko-KR" altLang="en-US" b="1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원 교차표의 시각화</a:t>
            </a:r>
            <a:endParaRPr lang="en-US" altLang="ko-KR" b="1" i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궁서체" panose="02030609000101010101" pitchFamily="17" charset="-127"/>
              <a:ea typeface="궁서체" panose="02030609000101010101" pitchFamily="17" charset="-127"/>
            </a:endParaRPr>
          </a:p>
          <a:p>
            <a:endParaRPr lang="en-US" altLang="ko-KR" b="1" i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궁서체" panose="02030609000101010101" pitchFamily="17" charset="-127"/>
              <a:ea typeface="궁서체" panose="02030609000101010101" pitchFamily="17" charset="-127"/>
            </a:endParaRPr>
          </a:p>
          <a:p>
            <a:endParaRPr lang="en-US" altLang="ko-KR" b="1" i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궁서체" panose="02030609000101010101" pitchFamily="17" charset="-127"/>
              <a:ea typeface="궁서체" panose="02030609000101010101" pitchFamily="17" charset="-127"/>
            </a:endParaRPr>
          </a:p>
          <a:p>
            <a:endParaRPr lang="en-US" altLang="ko-KR" b="1" i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궁서체" panose="02030609000101010101" pitchFamily="17" charset="-127"/>
              <a:ea typeface="궁서체" panose="02030609000101010101" pitchFamily="17" charset="-127"/>
            </a:endParaRPr>
          </a:p>
          <a:p>
            <a:endParaRPr lang="en-US" altLang="ko-KR" b="1" i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궁서체" panose="02030609000101010101" pitchFamily="17" charset="-127"/>
              <a:ea typeface="궁서체" panose="02030609000101010101" pitchFamily="17" charset="-127"/>
            </a:endParaRPr>
          </a:p>
          <a:p>
            <a:endParaRPr lang="en-US" altLang="ko-KR" b="1" i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궁서체" panose="02030609000101010101" pitchFamily="17" charset="-127"/>
              <a:ea typeface="궁서체" panose="02030609000101010101" pitchFamily="17" charset="-127"/>
            </a:endParaRPr>
          </a:p>
          <a:p>
            <a:r>
              <a:rPr lang="ko-KR" altLang="en-US" b="1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행 빈도에 비례하여 직사각형으로 나누고 </a:t>
            </a:r>
            <a:r>
              <a:rPr lang="en-US" altLang="ko-KR" b="1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, </a:t>
            </a:r>
            <a:r>
              <a:rPr lang="ko-KR" altLang="en-US" b="1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각 행들에 대해서 열빈도에 비례하여 직사각형으로 나눔</a:t>
            </a:r>
            <a:endParaRPr lang="en-US" altLang="ko-KR" b="1" i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궁서체" panose="02030609000101010101" pitchFamily="17" charset="-127"/>
              <a:ea typeface="궁서체" panose="02030609000101010101" pitchFamily="17" charset="-127"/>
            </a:endParaRPr>
          </a:p>
          <a:p>
            <a:endParaRPr lang="en-US" altLang="ko-KR" b="1" i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궁서체" panose="02030609000101010101" pitchFamily="17" charset="-127"/>
              <a:ea typeface="궁서체" panose="02030609000101010101" pitchFamily="17" charset="-127"/>
            </a:endParaRPr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7E7E91C3-80AE-4EBB-B2FB-EE5EE3886B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536" y="2229852"/>
            <a:ext cx="5129463" cy="3834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21531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C4966C-3B7F-492B-AE40-3133B812CF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1012" y="610976"/>
            <a:ext cx="8689976" cy="1121572"/>
          </a:xfrm>
        </p:spPr>
        <p:txBody>
          <a:bodyPr/>
          <a:lstStyle/>
          <a:p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모자이크 플롯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8D55D4F-52E8-4616-8310-4E92C75071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69768" y="2229852"/>
            <a:ext cx="4844716" cy="3513222"/>
          </a:xfrm>
        </p:spPr>
        <p:txBody>
          <a:bodyPr>
            <a:normAutofit/>
          </a:bodyPr>
          <a:lstStyle/>
          <a:p>
            <a:endParaRPr lang="en-US" altLang="ko-KR" b="1" i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궁서체" panose="02030609000101010101" pitchFamily="17" charset="-127"/>
              <a:ea typeface="궁서체" panose="02030609000101010101" pitchFamily="17" charset="-127"/>
            </a:endParaRPr>
          </a:p>
          <a:p>
            <a:r>
              <a:rPr lang="ko-KR" altLang="en-US" b="1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전체적으로 남성이 합격자 수 </a:t>
            </a:r>
            <a:r>
              <a:rPr lang="en-US" altLang="ko-KR" b="1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, </a:t>
            </a:r>
          </a:p>
          <a:p>
            <a:r>
              <a:rPr lang="ko-KR" altLang="en-US" b="1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합격률에 있어서 여성보다 앞서는 것을 알 수 있다</a:t>
            </a:r>
            <a:r>
              <a:rPr lang="en-US" altLang="ko-KR" b="1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.</a:t>
            </a:r>
          </a:p>
          <a:p>
            <a:endParaRPr lang="en-US" altLang="ko-KR" b="1" i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궁서체" panose="02030609000101010101" pitchFamily="17" charset="-127"/>
              <a:ea typeface="궁서체" panose="02030609000101010101" pitchFamily="17" charset="-127"/>
            </a:endParaRPr>
          </a:p>
          <a:p>
            <a:r>
              <a:rPr lang="en-US" altLang="ko-KR" b="1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-</a:t>
            </a:r>
            <a:r>
              <a:rPr lang="en-US" altLang="ko-KR" b="1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  <a:sym typeface="Wingdings" panose="05000000000000000000" pitchFamily="2" charset="2"/>
              </a:rPr>
              <a:t> </a:t>
            </a:r>
            <a:r>
              <a:rPr lang="ko-KR" altLang="en-US" b="1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  <a:sym typeface="Wingdings" panose="05000000000000000000" pitchFamily="2" charset="2"/>
              </a:rPr>
              <a:t>남녀차별 문제를 제기할 수 있음</a:t>
            </a:r>
            <a:endParaRPr lang="en-US" altLang="ko-KR" b="1" i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궁서체" panose="02030609000101010101" pitchFamily="17" charset="-127"/>
              <a:ea typeface="궁서체" panose="02030609000101010101" pitchFamily="17" charset="-127"/>
            </a:endParaRPr>
          </a:p>
          <a:p>
            <a:endParaRPr lang="en-US" altLang="ko-KR" b="1" i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궁서체" panose="02030609000101010101" pitchFamily="17" charset="-127"/>
              <a:ea typeface="궁서체" panose="02030609000101010101" pitchFamily="17" charset="-127"/>
            </a:endParaRPr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7E7E91C3-80AE-4EBB-B2FB-EE5EE3886B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536" y="2229852"/>
            <a:ext cx="5129463" cy="3834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71976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C4966C-3B7F-492B-AE40-3133B812CF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1012" y="610976"/>
            <a:ext cx="8689976" cy="1121572"/>
          </a:xfrm>
        </p:spPr>
        <p:txBody>
          <a:bodyPr/>
          <a:lstStyle/>
          <a:p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시각화의 종류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8D55D4F-52E8-4616-8310-4E92C75071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51012" y="2646947"/>
            <a:ext cx="8689976" cy="3416969"/>
          </a:xfrm>
        </p:spPr>
        <p:txBody>
          <a:bodyPr>
            <a:normAutofit lnSpcReduction="10000"/>
          </a:bodyPr>
          <a:lstStyle/>
          <a:p>
            <a:pPr marL="457200" indent="-457200">
              <a:buAutoNum type="arabicPeriod"/>
            </a:pPr>
            <a:r>
              <a:rPr lang="ko-KR" altLang="en-US" b="1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나무지도</a:t>
            </a:r>
            <a:endParaRPr lang="en-US" altLang="ko-KR" b="1" i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궁서체" panose="02030609000101010101" pitchFamily="17" charset="-127"/>
              <a:ea typeface="궁서체" panose="02030609000101010101" pitchFamily="17" charset="-127"/>
            </a:endParaRPr>
          </a:p>
          <a:p>
            <a:pPr marL="457200" indent="-457200">
              <a:buAutoNum type="arabicPeriod"/>
            </a:pPr>
            <a:endParaRPr lang="en-US" altLang="ko-KR" b="1" i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궁서체" panose="02030609000101010101" pitchFamily="17" charset="-127"/>
              <a:ea typeface="궁서체" panose="02030609000101010101" pitchFamily="17" charset="-127"/>
            </a:endParaRPr>
          </a:p>
          <a:p>
            <a:pPr marL="457200" indent="-457200">
              <a:buAutoNum type="arabicPeriod"/>
            </a:pPr>
            <a:r>
              <a:rPr lang="ko-KR" altLang="en-US" b="1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버블차트</a:t>
            </a:r>
            <a:endParaRPr lang="en-US" altLang="ko-KR" b="1" i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궁서체" panose="02030609000101010101" pitchFamily="17" charset="-127"/>
              <a:ea typeface="궁서체" panose="02030609000101010101" pitchFamily="17" charset="-127"/>
            </a:endParaRPr>
          </a:p>
          <a:p>
            <a:pPr marL="457200" indent="-457200">
              <a:buAutoNum type="arabicPeriod"/>
            </a:pPr>
            <a:endParaRPr lang="en-US" altLang="ko-KR" b="1" i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궁서체" panose="02030609000101010101" pitchFamily="17" charset="-127"/>
              <a:ea typeface="궁서체" panose="02030609000101010101" pitchFamily="17" charset="-127"/>
            </a:endParaRPr>
          </a:p>
          <a:p>
            <a:pPr marL="457200" indent="-457200">
              <a:buAutoNum type="arabicPeriod"/>
            </a:pPr>
            <a:r>
              <a:rPr lang="ko-KR" altLang="en-US" b="1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다중 상자그림</a:t>
            </a:r>
            <a:endParaRPr lang="en-US" altLang="ko-KR" b="1" i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궁서체" panose="02030609000101010101" pitchFamily="17" charset="-127"/>
              <a:ea typeface="궁서체" panose="02030609000101010101" pitchFamily="17" charset="-127"/>
            </a:endParaRPr>
          </a:p>
          <a:p>
            <a:pPr marL="457200" indent="-457200">
              <a:buAutoNum type="arabicPeriod"/>
            </a:pPr>
            <a:endParaRPr lang="en-US" altLang="ko-KR" b="1" i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궁서체" panose="02030609000101010101" pitchFamily="17" charset="-127"/>
              <a:ea typeface="궁서체" panose="02030609000101010101" pitchFamily="17" charset="-127"/>
            </a:endParaRPr>
          </a:p>
          <a:p>
            <a:pPr marL="457200" indent="-457200">
              <a:buAutoNum type="arabicPeriod"/>
            </a:pPr>
            <a:r>
              <a:rPr lang="ko-KR" altLang="en-US" b="1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모자이크 플롯</a:t>
            </a:r>
          </a:p>
        </p:txBody>
      </p:sp>
    </p:spTree>
    <p:extLst>
      <p:ext uri="{BB962C8B-B14F-4D97-AF65-F5344CB8AC3E}">
        <p14:creationId xmlns:p14="http://schemas.microsoft.com/office/powerpoint/2010/main" val="2945614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C4966C-3B7F-492B-AE40-3133B812CF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1012" y="610976"/>
            <a:ext cx="8689976" cy="1121572"/>
          </a:xfrm>
        </p:spPr>
        <p:txBody>
          <a:bodyPr/>
          <a:lstStyle/>
          <a:p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모자이크 플롯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8D55D4F-52E8-4616-8310-4E92C75071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85021" y="2229852"/>
            <a:ext cx="5129463" cy="3513222"/>
          </a:xfrm>
        </p:spPr>
        <p:txBody>
          <a:bodyPr>
            <a:normAutofit/>
          </a:bodyPr>
          <a:lstStyle/>
          <a:p>
            <a:endParaRPr lang="en-US" altLang="ko-KR" b="1" i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궁서체" panose="02030609000101010101" pitchFamily="17" charset="-127"/>
              <a:ea typeface="궁서체" panose="02030609000101010101" pitchFamily="17" charset="-127"/>
            </a:endParaRPr>
          </a:p>
          <a:p>
            <a:r>
              <a:rPr lang="ko-KR" altLang="en-US" b="1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필요 패키지 </a:t>
            </a:r>
            <a:r>
              <a:rPr lang="en-US" altLang="ko-KR" b="1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: </a:t>
            </a:r>
            <a:r>
              <a:rPr lang="ko-KR" altLang="en-US" b="1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없음</a:t>
            </a:r>
            <a:endParaRPr lang="en-US" altLang="ko-KR" b="1" i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궁서체" panose="02030609000101010101" pitchFamily="17" charset="-127"/>
              <a:ea typeface="궁서체" panose="02030609000101010101" pitchFamily="17" charset="-127"/>
            </a:endParaRPr>
          </a:p>
          <a:p>
            <a:endParaRPr lang="en-US" altLang="ko-KR" b="1" i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궁서체" panose="02030609000101010101" pitchFamily="17" charset="-127"/>
              <a:ea typeface="궁서체" panose="02030609000101010101" pitchFamily="17" charset="-127"/>
            </a:endParaRPr>
          </a:p>
          <a:p>
            <a:endParaRPr lang="en-US" altLang="ko-KR" b="1" i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궁서체" panose="02030609000101010101" pitchFamily="17" charset="-127"/>
              <a:ea typeface="궁서체" panose="02030609000101010101" pitchFamily="17" charset="-127"/>
            </a:endParaRPr>
          </a:p>
          <a:p>
            <a:r>
              <a:rPr lang="ko-KR" altLang="en-US" b="1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활용 데이터 </a:t>
            </a:r>
            <a:r>
              <a:rPr lang="en-US" altLang="ko-KR" b="1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: </a:t>
            </a:r>
            <a:r>
              <a:rPr lang="en-US" altLang="ko-KR" b="1" i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mtcars</a:t>
            </a:r>
            <a:r>
              <a:rPr lang="en-US" altLang="ko-KR" b="1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 , </a:t>
            </a:r>
            <a:r>
              <a:rPr lang="en-US" altLang="ko-KR" b="1" i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titnic</a:t>
            </a:r>
            <a:endParaRPr lang="en-US" altLang="ko-KR" b="1" i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궁서체" panose="02030609000101010101" pitchFamily="17" charset="-127"/>
              <a:ea typeface="궁서체" panose="02030609000101010101" pitchFamily="17" charset="-127"/>
            </a:endParaRPr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7E7E91C3-80AE-4EBB-B2FB-EE5EE3886B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516" y="2229852"/>
            <a:ext cx="5129463" cy="3834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51190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C8D55D4F-52E8-4616-8310-4E92C75071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37683" y="994611"/>
            <a:ext cx="4668253" cy="5021178"/>
          </a:xfrm>
        </p:spPr>
        <p:txBody>
          <a:bodyPr>
            <a:normAutofit lnSpcReduction="10000"/>
          </a:bodyPr>
          <a:lstStyle/>
          <a:p>
            <a:r>
              <a:rPr lang="en-US" altLang="ko-KR" b="1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Table : </a:t>
            </a:r>
            <a:r>
              <a:rPr lang="ko-KR" altLang="en-US" b="1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분할 표 출력 </a:t>
            </a:r>
            <a:r>
              <a:rPr lang="en-US" altLang="ko-KR" b="1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, </a:t>
            </a:r>
            <a:r>
              <a:rPr lang="ko-KR" altLang="en-US" b="1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데이터의 빈도수를 반환</a:t>
            </a:r>
            <a:endParaRPr lang="en-US" altLang="ko-KR" b="1" i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궁서체" panose="02030609000101010101" pitchFamily="17" charset="-127"/>
              <a:ea typeface="궁서체" panose="02030609000101010101" pitchFamily="17" charset="-127"/>
            </a:endParaRPr>
          </a:p>
          <a:p>
            <a:endParaRPr lang="en-US" altLang="ko-KR" b="1" i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궁서체" panose="02030609000101010101" pitchFamily="17" charset="-127"/>
              <a:ea typeface="궁서체" panose="02030609000101010101" pitchFamily="17" charset="-127"/>
            </a:endParaRPr>
          </a:p>
          <a:p>
            <a:endParaRPr lang="en-US" altLang="ko-KR" b="1" i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궁서체" panose="02030609000101010101" pitchFamily="17" charset="-127"/>
              <a:ea typeface="궁서체" panose="02030609000101010101" pitchFamily="17" charset="-127"/>
            </a:endParaRPr>
          </a:p>
          <a:p>
            <a:endParaRPr lang="en-US" altLang="ko-KR" b="1" i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궁서체" panose="02030609000101010101" pitchFamily="17" charset="-127"/>
              <a:ea typeface="궁서체" panose="02030609000101010101" pitchFamily="17" charset="-127"/>
            </a:endParaRPr>
          </a:p>
          <a:p>
            <a:endParaRPr lang="en-US" altLang="ko-KR" b="1" i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궁서체" panose="02030609000101010101" pitchFamily="17" charset="-127"/>
              <a:ea typeface="궁서체" panose="02030609000101010101" pitchFamily="17" charset="-127"/>
            </a:endParaRPr>
          </a:p>
          <a:p>
            <a:r>
              <a:rPr lang="en-US" altLang="ko-KR" b="1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~</a:t>
            </a:r>
            <a:r>
              <a:rPr lang="en-US" altLang="ko-KR" b="1" i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freq+stay</a:t>
            </a:r>
            <a:r>
              <a:rPr lang="en-US" altLang="ko-KR" b="1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 : </a:t>
            </a:r>
            <a:r>
              <a:rPr lang="en-US" altLang="ko-KR" b="1" i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x,y</a:t>
            </a:r>
            <a:r>
              <a:rPr lang="ko-KR" altLang="en-US" b="1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축 변수 설정</a:t>
            </a:r>
            <a:endParaRPr lang="en-US" altLang="ko-KR" b="1" i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궁서체" panose="02030609000101010101" pitchFamily="17" charset="-127"/>
              <a:ea typeface="궁서체" panose="02030609000101010101" pitchFamily="17" charset="-127"/>
            </a:endParaRPr>
          </a:p>
          <a:p>
            <a:endParaRPr lang="en-US" altLang="ko-KR" b="1" i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궁서체" panose="02030609000101010101" pitchFamily="17" charset="-127"/>
              <a:ea typeface="궁서체" panose="02030609000101010101" pitchFamily="17" charset="-127"/>
            </a:endParaRPr>
          </a:p>
          <a:p>
            <a:endParaRPr lang="en-US" altLang="ko-KR" b="1" i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궁서체" panose="02030609000101010101" pitchFamily="17" charset="-127"/>
              <a:ea typeface="궁서체" panose="02030609000101010101" pitchFamily="17" charset="-127"/>
            </a:endParaRPr>
          </a:p>
          <a:p>
            <a:r>
              <a:rPr lang="en-US" altLang="ko-KR" b="1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Data : hospital </a:t>
            </a:r>
            <a:r>
              <a:rPr lang="ko-KR" altLang="en-US" b="1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데이터 이용</a:t>
            </a:r>
            <a:endParaRPr lang="en-US" altLang="ko-KR" b="1" i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궁서체" panose="02030609000101010101" pitchFamily="17" charset="-127"/>
              <a:ea typeface="궁서체" panose="02030609000101010101" pitchFamily="17" charset="-127"/>
            </a:endParaRPr>
          </a:p>
          <a:p>
            <a:endParaRPr lang="ko-KR" altLang="en-US" b="1" i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궁서체" panose="02030609000101010101" pitchFamily="17" charset="-127"/>
              <a:ea typeface="궁서체" panose="02030609000101010101" pitchFamily="17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31CDE31-9AEB-4FA8-A151-7DC79FF550AB}"/>
              </a:ext>
            </a:extLst>
          </p:cNvPr>
          <p:cNvSpPr txBox="1"/>
          <p:nvPr/>
        </p:nvSpPr>
        <p:spPr>
          <a:xfrm>
            <a:off x="2839453" y="406649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dirty="0">
                <a:effectLst/>
              </a:rPr>
              <a:t> </a:t>
            </a:r>
            <a:endParaRPr lang="ko-KR" altLang="en-US" dirty="0"/>
          </a:p>
        </p:txBody>
      </p:sp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18449909-6EBE-4202-A285-122DDBEE15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064" y="994611"/>
            <a:ext cx="4971288" cy="4868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8551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C8D55D4F-52E8-4616-8310-4E92C75071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87453" y="994611"/>
            <a:ext cx="5518484" cy="5021178"/>
          </a:xfrm>
        </p:spPr>
        <p:txBody>
          <a:bodyPr/>
          <a:lstStyle/>
          <a:p>
            <a:endParaRPr lang="ko-KR" altLang="en-US" b="1" i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궁서체" panose="02030609000101010101" pitchFamily="17" charset="-127"/>
              <a:ea typeface="궁서체" panose="02030609000101010101" pitchFamily="17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F73C334-5543-471F-ADF5-E88A827528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8379" y="994610"/>
            <a:ext cx="9480884" cy="5021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3066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C8D55D4F-52E8-4616-8310-4E92C75071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4190" y="918411"/>
            <a:ext cx="5518484" cy="5021178"/>
          </a:xfrm>
        </p:spPr>
        <p:txBody>
          <a:bodyPr/>
          <a:lstStyle/>
          <a:p>
            <a:endParaRPr lang="ko-KR" altLang="en-US" b="1" i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궁서체" panose="02030609000101010101" pitchFamily="17" charset="-127"/>
              <a:ea typeface="궁서체" panose="02030609000101010101" pitchFamily="17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9C45D9B-8C85-4621-B876-AC4682CA56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214" y="3040578"/>
            <a:ext cx="6776435" cy="77684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9B50CFC-7FD1-4304-8285-C238C74E71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7692" y="918410"/>
            <a:ext cx="5102833" cy="5021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713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C8D55D4F-52E8-4616-8310-4E92C75071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55159" y="2899132"/>
            <a:ext cx="5137004" cy="3015915"/>
          </a:xfrm>
        </p:spPr>
        <p:txBody>
          <a:bodyPr/>
          <a:lstStyle/>
          <a:p>
            <a:endParaRPr lang="en-US" altLang="ko-KR" b="1" i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궁서체" panose="02030609000101010101" pitchFamily="17" charset="-127"/>
              <a:ea typeface="궁서체" panose="02030609000101010101" pitchFamily="17" charset="-127"/>
            </a:endParaRPr>
          </a:p>
          <a:p>
            <a:endParaRPr lang="en-US" altLang="ko-KR" b="1" i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궁서체" panose="02030609000101010101" pitchFamily="17" charset="-127"/>
              <a:ea typeface="궁서체" panose="02030609000101010101" pitchFamily="17" charset="-127"/>
            </a:endParaRPr>
          </a:p>
          <a:p>
            <a:r>
              <a:rPr lang="en-US" altLang="ko-KR" b="1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Off : block</a:t>
            </a:r>
            <a:r>
              <a:rPr lang="ko-KR" altLang="en-US" b="1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의 간격 조절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5272DE0-1E1A-4583-AB4A-4548256B42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062" y="1127759"/>
            <a:ext cx="5309937" cy="488802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0168D8A-62C9-4080-BA4B-68C2F95E3D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1393" y="1658471"/>
            <a:ext cx="5324537" cy="792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7570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C8D55D4F-52E8-4616-8310-4E92C75071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87453" y="994611"/>
            <a:ext cx="5518484" cy="5021178"/>
          </a:xfrm>
        </p:spPr>
        <p:txBody>
          <a:bodyPr/>
          <a:lstStyle/>
          <a:p>
            <a:endParaRPr lang="ko-KR" altLang="en-US" b="1" i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궁서체" panose="02030609000101010101" pitchFamily="17" charset="-127"/>
              <a:ea typeface="궁서체" panose="02030609000101010101" pitchFamily="17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F375CFA-D938-4002-AB8A-91A5756532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6623" y="994611"/>
            <a:ext cx="8153848" cy="5021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5193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C8D55D4F-52E8-4616-8310-4E92C75071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87453" y="994611"/>
            <a:ext cx="5518484" cy="5021178"/>
          </a:xfrm>
        </p:spPr>
        <p:txBody>
          <a:bodyPr/>
          <a:lstStyle/>
          <a:p>
            <a:endParaRPr lang="ko-KR" altLang="en-US" b="1" i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궁서체" panose="02030609000101010101" pitchFamily="17" charset="-127"/>
              <a:ea typeface="궁서체" panose="02030609000101010101" pitchFamily="17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8442F09-06E7-4E24-8D3C-5CBCE07C03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062" y="1629717"/>
            <a:ext cx="10443411" cy="3247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8467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C8D55D4F-52E8-4616-8310-4E92C75071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87453" y="994611"/>
            <a:ext cx="5518484" cy="5021178"/>
          </a:xfrm>
        </p:spPr>
        <p:txBody>
          <a:bodyPr/>
          <a:lstStyle/>
          <a:p>
            <a:endParaRPr lang="ko-KR" altLang="en-US" b="1" i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궁서체" panose="02030609000101010101" pitchFamily="17" charset="-127"/>
              <a:ea typeface="궁서체" panose="02030609000101010101" pitchFamily="17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832640F-0ACF-46EA-912C-E3365E45B2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7745" y="994611"/>
            <a:ext cx="6901875" cy="5021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9024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C8D55D4F-52E8-4616-8310-4E92C75071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5033" y="994611"/>
            <a:ext cx="9970168" cy="5021178"/>
          </a:xfrm>
        </p:spPr>
        <p:txBody>
          <a:bodyPr/>
          <a:lstStyle/>
          <a:p>
            <a:endParaRPr lang="en-US" altLang="ko-KR" b="1" i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궁서체" panose="02030609000101010101" pitchFamily="17" charset="-127"/>
              <a:ea typeface="궁서체" panose="02030609000101010101" pitchFamily="17" charset="-127"/>
            </a:endParaRPr>
          </a:p>
          <a:p>
            <a:endParaRPr lang="en-US" altLang="ko-KR" b="1" i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궁서체" panose="02030609000101010101" pitchFamily="17" charset="-127"/>
              <a:ea typeface="궁서체" panose="02030609000101010101" pitchFamily="17" charset="-127"/>
            </a:endParaRPr>
          </a:p>
          <a:p>
            <a:endParaRPr lang="en-US" altLang="ko-KR" b="1" i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궁서체" panose="02030609000101010101" pitchFamily="17" charset="-127"/>
              <a:ea typeface="궁서체" panose="02030609000101010101" pitchFamily="17" charset="-127"/>
            </a:endParaRPr>
          </a:p>
          <a:p>
            <a:endParaRPr lang="en-US" altLang="ko-KR" b="1" i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궁서체" panose="02030609000101010101" pitchFamily="17" charset="-127"/>
              <a:ea typeface="궁서체" panose="02030609000101010101" pitchFamily="17" charset="-127"/>
            </a:endParaRPr>
          </a:p>
          <a:p>
            <a:r>
              <a:rPr lang="en-US" altLang="ko-KR" sz="4000" b="1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lackadder ITC" panose="04020505051007020D02" pitchFamily="82" charset="0"/>
                <a:ea typeface="궁서체" panose="02030609000101010101" pitchFamily="17" charset="-127"/>
              </a:rPr>
              <a:t>THE</a:t>
            </a:r>
            <a:r>
              <a:rPr lang="ko-KR" altLang="en-US" sz="4000" b="1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lackadder ITC" panose="04020505051007020D02" pitchFamily="82" charset="0"/>
                <a:ea typeface="궁서체" panose="02030609000101010101" pitchFamily="17" charset="-127"/>
              </a:rPr>
              <a:t> </a:t>
            </a:r>
            <a:r>
              <a:rPr lang="en-US" altLang="ko-KR" sz="4000" b="1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lackadder ITC" panose="04020505051007020D02" pitchFamily="82" charset="0"/>
                <a:ea typeface="궁서체" panose="02030609000101010101" pitchFamily="17" charset="-127"/>
              </a:rPr>
              <a:t>END</a:t>
            </a:r>
            <a:endParaRPr lang="ko-KR" altLang="en-US" sz="4000" b="1" i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lackadder ITC" panose="04020505051007020D02" pitchFamily="82" charset="0"/>
              <a:ea typeface="궁서체" panose="02030609000101010101" pitchFamily="17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921528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C4966C-3B7F-492B-AE40-3133B812CF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1012" y="610976"/>
            <a:ext cx="8689976" cy="1121572"/>
          </a:xfrm>
        </p:spPr>
        <p:txBody>
          <a:bodyPr/>
          <a:lstStyle/>
          <a:p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나무지도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8D55D4F-52E8-4616-8310-4E92C75071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97642" y="1989221"/>
            <a:ext cx="5243346" cy="4074695"/>
          </a:xfrm>
        </p:spPr>
        <p:txBody>
          <a:bodyPr>
            <a:normAutofit/>
          </a:bodyPr>
          <a:lstStyle/>
          <a:p>
            <a:endParaRPr lang="en-US" altLang="ko-KR" b="1" i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궁서체" panose="02030609000101010101" pitchFamily="17" charset="-127"/>
              <a:ea typeface="궁서체" panose="02030609000101010101" pitchFamily="17" charset="-127"/>
            </a:endParaRPr>
          </a:p>
          <a:p>
            <a:r>
              <a:rPr lang="ko-KR" altLang="en-US" b="1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데이터가 갖는 계층구조를 </a:t>
            </a:r>
            <a:endParaRPr lang="en-US" altLang="ko-KR" b="1" i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궁서체" panose="02030609000101010101" pitchFamily="17" charset="-127"/>
              <a:ea typeface="궁서체" panose="02030609000101010101" pitchFamily="17" charset="-127"/>
            </a:endParaRPr>
          </a:p>
          <a:p>
            <a:r>
              <a:rPr lang="ko-KR" altLang="en-US" b="1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타일모양으로 표현</a:t>
            </a:r>
            <a:endParaRPr lang="en-US" altLang="ko-KR" b="1" i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궁서체" panose="02030609000101010101" pitchFamily="17" charset="-127"/>
              <a:ea typeface="궁서체" panose="02030609000101010101" pitchFamily="17" charset="-127"/>
            </a:endParaRPr>
          </a:p>
          <a:p>
            <a:endParaRPr lang="en-US" altLang="ko-KR" b="1" i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궁서체" panose="02030609000101010101" pitchFamily="17" charset="-127"/>
              <a:ea typeface="궁서체" panose="02030609000101010101" pitchFamily="17" charset="-127"/>
            </a:endParaRPr>
          </a:p>
          <a:p>
            <a:r>
              <a:rPr lang="ko-KR" altLang="en-US" b="1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필요 패키지 </a:t>
            </a:r>
            <a:r>
              <a:rPr lang="en-US" altLang="ko-KR" b="1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: </a:t>
            </a:r>
            <a:r>
              <a:rPr lang="en-US" altLang="ko-KR" b="1" i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treemap</a:t>
            </a:r>
            <a:endParaRPr lang="en-US" altLang="ko-KR" b="1" i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궁서체" panose="02030609000101010101" pitchFamily="17" charset="-127"/>
              <a:ea typeface="궁서체" panose="02030609000101010101" pitchFamily="17" charset="-127"/>
            </a:endParaRPr>
          </a:p>
          <a:p>
            <a:endParaRPr lang="en-US" altLang="ko-KR" b="1" i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궁서체" panose="02030609000101010101" pitchFamily="17" charset="-127"/>
              <a:ea typeface="궁서체" panose="02030609000101010101" pitchFamily="17" charset="-127"/>
            </a:endParaRPr>
          </a:p>
          <a:p>
            <a:r>
              <a:rPr lang="ko-KR" altLang="en-US" b="1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활용 데이터 </a:t>
            </a:r>
            <a:r>
              <a:rPr lang="en-US" altLang="ko-KR" b="1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: GNI2014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CD610B05-7375-42B9-8FED-9DBDEC2600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778" y="1655974"/>
            <a:ext cx="3810000" cy="4591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14872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C4966C-3B7F-492B-AE40-3133B812CF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1012" y="1300786"/>
            <a:ext cx="8689976" cy="1057404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8D55D4F-52E8-4616-8310-4E92C75071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08848" y="1273662"/>
            <a:ext cx="5757510" cy="4620127"/>
          </a:xfrm>
        </p:spPr>
        <p:txBody>
          <a:bodyPr>
            <a:normAutofit fontScale="55000" lnSpcReduction="20000"/>
          </a:bodyPr>
          <a:lstStyle/>
          <a:p>
            <a:r>
              <a:rPr lang="en-US" altLang="ko-KR" b="1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Data(GNI2014) : </a:t>
            </a:r>
            <a:r>
              <a:rPr lang="ko-KR" altLang="en-US" b="1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데이터 불러오기</a:t>
            </a:r>
            <a:endParaRPr lang="en-US" altLang="ko-KR" b="1" i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궁서체" panose="02030609000101010101" pitchFamily="17" charset="-127"/>
              <a:ea typeface="궁서체" panose="02030609000101010101" pitchFamily="17" charset="-127"/>
            </a:endParaRPr>
          </a:p>
          <a:p>
            <a:endParaRPr lang="en-US" altLang="ko-KR" b="1" i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궁서체" panose="02030609000101010101" pitchFamily="17" charset="-127"/>
              <a:ea typeface="궁서체" panose="02030609000101010101" pitchFamily="17" charset="-127"/>
            </a:endParaRPr>
          </a:p>
          <a:p>
            <a:r>
              <a:rPr lang="en-US" altLang="ko-KR" b="1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Str(2014)</a:t>
            </a:r>
            <a:r>
              <a:rPr lang="ko-KR" altLang="en-US" b="1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 </a:t>
            </a:r>
            <a:r>
              <a:rPr lang="en-US" altLang="ko-KR" b="1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:</a:t>
            </a:r>
            <a:r>
              <a:rPr lang="ko-KR" altLang="en-US" b="1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 데이터 내용보기</a:t>
            </a:r>
            <a:endParaRPr lang="en-US" altLang="ko-KR" b="1" i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궁서체" panose="02030609000101010101" pitchFamily="17" charset="-127"/>
              <a:ea typeface="궁서체" panose="02030609000101010101" pitchFamily="17" charset="-127"/>
            </a:endParaRPr>
          </a:p>
          <a:p>
            <a:endParaRPr lang="en-US" altLang="ko-KR" b="1" i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궁서체" panose="02030609000101010101" pitchFamily="17" charset="-127"/>
              <a:ea typeface="궁서체" panose="02030609000101010101" pitchFamily="17" charset="-127"/>
            </a:endParaRPr>
          </a:p>
          <a:p>
            <a:r>
              <a:rPr lang="en-US" altLang="ko-KR" b="1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Index = c (continent,iso3)  -&gt; </a:t>
            </a:r>
            <a:r>
              <a:rPr lang="ko-KR" altLang="en-US" b="1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계층구조에서 대륙을 먼저 표현하고 그 안에 국가를 넣는다는 의미</a:t>
            </a:r>
            <a:endParaRPr lang="en-US" altLang="ko-KR" b="1" i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궁서체" panose="02030609000101010101" pitchFamily="17" charset="-127"/>
              <a:ea typeface="궁서체" panose="02030609000101010101" pitchFamily="17" charset="-127"/>
            </a:endParaRPr>
          </a:p>
          <a:p>
            <a:endParaRPr lang="en-US" altLang="ko-KR" b="1" i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궁서체" panose="02030609000101010101" pitchFamily="17" charset="-127"/>
              <a:ea typeface="궁서체" panose="02030609000101010101" pitchFamily="17" charset="-127"/>
            </a:endParaRPr>
          </a:p>
          <a:p>
            <a:r>
              <a:rPr lang="en-US" altLang="ko-KR" b="1" i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Vsize</a:t>
            </a:r>
            <a:r>
              <a:rPr lang="en-US" altLang="ko-KR" b="1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 : </a:t>
            </a:r>
            <a:r>
              <a:rPr lang="ko-KR" altLang="en-US" b="1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타일의 크기</a:t>
            </a:r>
            <a:endParaRPr lang="en-US" altLang="ko-KR" b="1" i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궁서체" panose="02030609000101010101" pitchFamily="17" charset="-127"/>
              <a:ea typeface="궁서체" panose="02030609000101010101" pitchFamily="17" charset="-127"/>
            </a:endParaRPr>
          </a:p>
          <a:p>
            <a:endParaRPr lang="en-US" altLang="ko-KR" b="1" i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궁서체" panose="02030609000101010101" pitchFamily="17" charset="-127"/>
              <a:ea typeface="궁서체" panose="02030609000101010101" pitchFamily="17" charset="-127"/>
            </a:endParaRPr>
          </a:p>
          <a:p>
            <a:r>
              <a:rPr lang="en-US" altLang="ko-KR" b="1" i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Vcolor</a:t>
            </a:r>
            <a:r>
              <a:rPr lang="en-US" altLang="ko-KR" b="1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 : </a:t>
            </a:r>
            <a:r>
              <a:rPr lang="ko-KR" altLang="en-US" b="1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타일의 컬러</a:t>
            </a:r>
            <a:endParaRPr lang="en-US" altLang="ko-KR" b="1" i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궁서체" panose="02030609000101010101" pitchFamily="17" charset="-127"/>
              <a:ea typeface="궁서체" panose="02030609000101010101" pitchFamily="17" charset="-127"/>
            </a:endParaRPr>
          </a:p>
          <a:p>
            <a:endParaRPr lang="en-US" altLang="ko-KR" b="1" i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궁서체" panose="02030609000101010101" pitchFamily="17" charset="-127"/>
              <a:ea typeface="궁서체" panose="02030609000101010101" pitchFamily="17" charset="-127"/>
            </a:endParaRPr>
          </a:p>
          <a:p>
            <a:r>
              <a:rPr lang="en-US" altLang="ko-KR" b="1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Type = value  </a:t>
            </a:r>
            <a:r>
              <a:rPr lang="en-US" altLang="ko-KR" b="1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  <a:sym typeface="Wingdings" panose="05000000000000000000" pitchFamily="2" charset="2"/>
              </a:rPr>
              <a:t> </a:t>
            </a:r>
            <a:r>
              <a:rPr lang="en-US" altLang="ko-KR" b="1" i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  <a:sym typeface="Wingdings" panose="05000000000000000000" pitchFamily="2" charset="2"/>
              </a:rPr>
              <a:t>vcolor</a:t>
            </a:r>
            <a:r>
              <a:rPr lang="ko-KR" altLang="en-US" b="1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  <a:sym typeface="Wingdings" panose="05000000000000000000" pitchFamily="2" charset="2"/>
              </a:rPr>
              <a:t>에서 지정한 값에   의해서 타일의 컬러가 결정</a:t>
            </a:r>
            <a:endParaRPr lang="en-US" altLang="ko-KR" b="1" i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궁서체" panose="02030609000101010101" pitchFamily="17" charset="-127"/>
              <a:ea typeface="궁서체" panose="02030609000101010101" pitchFamily="17" charset="-127"/>
              <a:sym typeface="Wingdings" panose="05000000000000000000" pitchFamily="2" charset="2"/>
            </a:endParaRPr>
          </a:p>
          <a:p>
            <a:endParaRPr lang="en-US" altLang="ko-KR" b="1" i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궁서체" panose="02030609000101010101" pitchFamily="17" charset="-127"/>
              <a:ea typeface="궁서체" panose="02030609000101010101" pitchFamily="17" charset="-127"/>
              <a:sym typeface="Wingdings" panose="05000000000000000000" pitchFamily="2" charset="2"/>
            </a:endParaRPr>
          </a:p>
          <a:p>
            <a:r>
              <a:rPr lang="en-US" altLang="ko-KR" b="1" i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  <a:sym typeface="Wingdings" panose="05000000000000000000" pitchFamily="2" charset="2"/>
              </a:rPr>
              <a:t>Bg.labels</a:t>
            </a:r>
            <a:r>
              <a:rPr lang="en-US" altLang="ko-KR" b="1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  <a:sym typeface="Wingdings" panose="05000000000000000000" pitchFamily="2" charset="2"/>
              </a:rPr>
              <a:t> : </a:t>
            </a:r>
            <a:r>
              <a:rPr lang="ko-KR" altLang="en-US" b="1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  <a:sym typeface="Wingdings" panose="05000000000000000000" pitchFamily="2" charset="2"/>
              </a:rPr>
              <a:t>레이블의 배경색</a:t>
            </a:r>
            <a:endParaRPr lang="en-US" altLang="ko-KR" b="1" i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궁서체" panose="02030609000101010101" pitchFamily="17" charset="-127"/>
              <a:ea typeface="궁서체" panose="02030609000101010101" pitchFamily="17" charset="-127"/>
            </a:endParaRPr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9F3E2051-BA91-4EC4-B13E-B8007594F6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982" y="964211"/>
            <a:ext cx="5436669" cy="4929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4531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C8D55D4F-52E8-4616-8310-4E92C75071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87453" y="994611"/>
            <a:ext cx="5518484" cy="5021178"/>
          </a:xfrm>
        </p:spPr>
        <p:txBody>
          <a:bodyPr/>
          <a:lstStyle/>
          <a:p>
            <a:endParaRPr lang="en-US" altLang="ko-KR" b="1" i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궁서체" panose="02030609000101010101" pitchFamily="17" charset="-127"/>
              <a:ea typeface="궁서체" panose="02030609000101010101" pitchFamily="17" charset="-127"/>
            </a:endParaRPr>
          </a:p>
          <a:p>
            <a:endParaRPr lang="en-US" altLang="ko-KR" b="1" i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궁서체" panose="02030609000101010101" pitchFamily="17" charset="-127"/>
              <a:ea typeface="궁서체" panose="02030609000101010101" pitchFamily="17" charset="-127"/>
            </a:endParaRPr>
          </a:p>
          <a:p>
            <a:r>
              <a:rPr lang="ko-KR" altLang="en-US" b="1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타일의 크기 </a:t>
            </a:r>
            <a:r>
              <a:rPr lang="en-US" altLang="ko-KR" b="1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: </a:t>
            </a:r>
            <a:r>
              <a:rPr lang="ko-KR" altLang="en-US" b="1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국토면적</a:t>
            </a:r>
            <a:endParaRPr lang="en-US" altLang="ko-KR" b="1" i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궁서체" panose="02030609000101010101" pitchFamily="17" charset="-127"/>
              <a:ea typeface="궁서체" panose="02030609000101010101" pitchFamily="17" charset="-127"/>
            </a:endParaRPr>
          </a:p>
          <a:p>
            <a:endParaRPr lang="en-US" altLang="ko-KR" b="1" i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궁서체" panose="02030609000101010101" pitchFamily="17" charset="-127"/>
              <a:ea typeface="궁서체" panose="02030609000101010101" pitchFamily="17" charset="-127"/>
            </a:endParaRPr>
          </a:p>
          <a:p>
            <a:endParaRPr lang="en-US" altLang="ko-KR" b="1" i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궁서체" panose="02030609000101010101" pitchFamily="17" charset="-127"/>
              <a:ea typeface="궁서체" panose="02030609000101010101" pitchFamily="17" charset="-127"/>
            </a:endParaRPr>
          </a:p>
          <a:p>
            <a:endParaRPr lang="en-US" altLang="ko-KR" b="1" i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궁서체" panose="02030609000101010101" pitchFamily="17" charset="-127"/>
              <a:ea typeface="궁서체" panose="02030609000101010101" pitchFamily="17" charset="-127"/>
            </a:endParaRPr>
          </a:p>
          <a:p>
            <a:r>
              <a:rPr lang="ko-KR" altLang="en-US" b="1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타일의 색 </a:t>
            </a:r>
            <a:r>
              <a:rPr lang="en-US" altLang="ko-KR" b="1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: </a:t>
            </a:r>
            <a:r>
              <a:rPr lang="ko-KR" altLang="en-US" b="1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국민 소득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90A3269-38B2-47A7-9738-B4DB5F8752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174" y="842211"/>
            <a:ext cx="5282826" cy="4893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1436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C8D55D4F-52E8-4616-8310-4E92C75071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56421" y="994611"/>
            <a:ext cx="5263255" cy="5021178"/>
          </a:xfrm>
        </p:spPr>
        <p:txBody>
          <a:bodyPr>
            <a:normAutofit fontScale="77500" lnSpcReduction="20000"/>
          </a:bodyPr>
          <a:lstStyle/>
          <a:p>
            <a:endParaRPr lang="en-US" altLang="ko-KR" b="1" i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궁서체" panose="02030609000101010101" pitchFamily="17" charset="-127"/>
              <a:ea typeface="궁서체" panose="02030609000101010101" pitchFamily="17" charset="-127"/>
            </a:endParaRPr>
          </a:p>
          <a:p>
            <a:r>
              <a:rPr lang="ko-KR" altLang="en-US" b="1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국민 총소득을 </a:t>
            </a:r>
            <a:r>
              <a:rPr lang="en-US" altLang="ko-KR" b="1" i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GNI.total</a:t>
            </a:r>
            <a:r>
              <a:rPr lang="ko-KR" altLang="en-US" b="1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 컬럼에 저장</a:t>
            </a:r>
            <a:endParaRPr lang="en-US" altLang="ko-KR" b="1" i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궁서체" panose="02030609000101010101" pitchFamily="17" charset="-127"/>
              <a:ea typeface="궁서체" panose="02030609000101010101" pitchFamily="17" charset="-127"/>
            </a:endParaRPr>
          </a:p>
          <a:p>
            <a:endParaRPr lang="en-US" altLang="ko-KR" b="1" i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궁서체" panose="02030609000101010101" pitchFamily="17" charset="-127"/>
              <a:ea typeface="궁서체" panose="02030609000101010101" pitchFamily="17" charset="-127"/>
            </a:endParaRPr>
          </a:p>
          <a:p>
            <a:endParaRPr lang="en-US" altLang="ko-KR" b="1" i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궁서체" panose="02030609000101010101" pitchFamily="17" charset="-127"/>
              <a:ea typeface="궁서체" panose="02030609000101010101" pitchFamily="17" charset="-127"/>
            </a:endParaRPr>
          </a:p>
          <a:p>
            <a:r>
              <a:rPr lang="ko-KR" altLang="en-US" b="1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국가별 국민 총소득을 대륙별로 합계내서 </a:t>
            </a:r>
            <a:r>
              <a:rPr lang="en-US" altLang="ko-KR" b="1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GNI2014.a </a:t>
            </a:r>
            <a:r>
              <a:rPr lang="ko-KR" altLang="en-US" b="1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컬럼에 저장</a:t>
            </a:r>
            <a:endParaRPr lang="en-US" altLang="ko-KR" b="1" i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궁서체" panose="02030609000101010101" pitchFamily="17" charset="-127"/>
              <a:ea typeface="궁서체" panose="02030609000101010101" pitchFamily="17" charset="-127"/>
            </a:endParaRPr>
          </a:p>
          <a:p>
            <a:endParaRPr lang="en-US" altLang="ko-KR" b="1" i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궁서체" panose="02030609000101010101" pitchFamily="17" charset="-127"/>
              <a:ea typeface="궁서체" panose="02030609000101010101" pitchFamily="17" charset="-127"/>
            </a:endParaRPr>
          </a:p>
          <a:p>
            <a:endParaRPr lang="en-US" altLang="ko-KR" b="1" i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궁서체" panose="02030609000101010101" pitchFamily="17" charset="-127"/>
              <a:ea typeface="궁서체" panose="02030609000101010101" pitchFamily="17" charset="-127"/>
            </a:endParaRPr>
          </a:p>
          <a:p>
            <a:r>
              <a:rPr lang="ko-KR" altLang="en-US" b="1" i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대륙별</a:t>
            </a:r>
            <a:r>
              <a:rPr lang="ko-KR" altLang="en-US" b="1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 합계를 대륙 인구수로 나누어 </a:t>
            </a:r>
            <a:r>
              <a:rPr lang="en-US" altLang="ko-KR" b="1" i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GNI.percap</a:t>
            </a:r>
            <a:r>
              <a:rPr lang="en-US" altLang="ko-KR" b="1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 </a:t>
            </a:r>
            <a:r>
              <a:rPr lang="ko-KR" altLang="en-US" b="1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컬럼에 저장</a:t>
            </a:r>
            <a:endParaRPr lang="en-US" altLang="ko-KR" b="1" i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궁서체" panose="02030609000101010101" pitchFamily="17" charset="-127"/>
              <a:ea typeface="궁서체" panose="02030609000101010101" pitchFamily="17" charset="-127"/>
            </a:endParaRPr>
          </a:p>
          <a:p>
            <a:endParaRPr lang="en-US" altLang="ko-KR" b="1" i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궁서체" panose="02030609000101010101" pitchFamily="17" charset="-127"/>
              <a:ea typeface="궁서체" panose="02030609000101010101" pitchFamily="17" charset="-127"/>
            </a:endParaRPr>
          </a:p>
          <a:p>
            <a:endParaRPr lang="en-US" altLang="ko-KR" b="1" i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궁서체" panose="02030609000101010101" pitchFamily="17" charset="-127"/>
              <a:ea typeface="궁서체" panose="02030609000101010101" pitchFamily="17" charset="-127"/>
            </a:endParaRPr>
          </a:p>
          <a:p>
            <a:r>
              <a:rPr lang="en-US" altLang="ko-KR" b="1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Aggregate</a:t>
            </a:r>
            <a:r>
              <a:rPr lang="ko-KR" altLang="en-US" b="1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는 배열에 저장된 값을 기준 컬럼에 의해 집계 값을 계산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88FFF62-FE44-4810-8E63-7DFBCD128B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324" y="842211"/>
            <a:ext cx="4685740" cy="5173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4529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C8D55D4F-52E8-4616-8310-4E92C75071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87453" y="994611"/>
            <a:ext cx="5518484" cy="5021178"/>
          </a:xfrm>
        </p:spPr>
        <p:txBody>
          <a:bodyPr/>
          <a:lstStyle/>
          <a:p>
            <a:endParaRPr lang="ko-KR" altLang="en-US" b="1" i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궁서체" panose="02030609000101010101" pitchFamily="17" charset="-127"/>
              <a:ea typeface="궁서체" panose="02030609000101010101" pitchFamily="17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D161E90-5C71-4358-ADBA-CBFC39DD5D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3157" y="918411"/>
            <a:ext cx="8028592" cy="5021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9414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C4966C-3B7F-492B-AE40-3133B812CF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1012" y="610976"/>
            <a:ext cx="8689976" cy="1121572"/>
          </a:xfrm>
        </p:spPr>
        <p:txBody>
          <a:bodyPr/>
          <a:lstStyle/>
          <a:p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버블차트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8D55D4F-52E8-4616-8310-4E92C75071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79268" y="2276603"/>
            <a:ext cx="4762500" cy="3787314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b="1" i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산점도는</a:t>
            </a:r>
            <a:r>
              <a:rPr lang="ko-KR" altLang="en-US" b="1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 두개의 변수간 </a:t>
            </a:r>
            <a:endParaRPr lang="en-US" altLang="ko-KR" b="1" i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궁서체" panose="02030609000101010101" pitchFamily="17" charset="-127"/>
              <a:ea typeface="궁서체" panose="02030609000101010101" pitchFamily="17" charset="-127"/>
            </a:endParaRPr>
          </a:p>
          <a:p>
            <a:r>
              <a:rPr lang="ko-KR" altLang="en-US" b="1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상관관계를 표시</a:t>
            </a:r>
            <a:endParaRPr lang="en-US" altLang="ko-KR" b="1" i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궁서체" panose="02030609000101010101" pitchFamily="17" charset="-127"/>
              <a:ea typeface="궁서체" panose="02030609000101010101" pitchFamily="17" charset="-127"/>
            </a:endParaRPr>
          </a:p>
          <a:p>
            <a:endParaRPr lang="en-US" altLang="ko-KR" b="1" i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궁서체" panose="02030609000101010101" pitchFamily="17" charset="-127"/>
              <a:ea typeface="궁서체" panose="02030609000101010101" pitchFamily="17" charset="-127"/>
            </a:endParaRPr>
          </a:p>
          <a:p>
            <a:endParaRPr lang="en-US" altLang="ko-KR" b="1" i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궁서체" panose="02030609000101010101" pitchFamily="17" charset="-127"/>
              <a:ea typeface="궁서체" panose="02030609000101010101" pitchFamily="17" charset="-127"/>
            </a:endParaRPr>
          </a:p>
          <a:p>
            <a:r>
              <a:rPr lang="ko-KR" altLang="en-US" b="1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버블차트는 </a:t>
            </a:r>
            <a:r>
              <a:rPr lang="ko-KR" altLang="en-US" b="1" i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산점도에</a:t>
            </a:r>
            <a:r>
              <a:rPr lang="ko-KR" altLang="en-US" b="1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 제</a:t>
            </a:r>
            <a:r>
              <a:rPr lang="en-US" altLang="ko-KR" b="1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3</a:t>
            </a:r>
            <a:r>
              <a:rPr lang="ko-KR" altLang="en-US" b="1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의 변수를 크기에 비례하는 버블로 표현한 </a:t>
            </a:r>
            <a:endParaRPr lang="en-US" altLang="ko-KR" b="1" i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궁서체" panose="02030609000101010101" pitchFamily="17" charset="-127"/>
              <a:ea typeface="궁서체" panose="02030609000101010101" pitchFamily="17" charset="-127"/>
            </a:endParaRPr>
          </a:p>
          <a:p>
            <a:r>
              <a:rPr lang="ko-KR" altLang="en-US" b="1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그림이다</a:t>
            </a:r>
            <a:r>
              <a:rPr lang="en-US" altLang="ko-KR" b="1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.</a:t>
            </a:r>
          </a:p>
          <a:p>
            <a:endParaRPr lang="en-US" altLang="ko-KR" b="1" i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궁서체" panose="02030609000101010101" pitchFamily="17" charset="-127"/>
              <a:ea typeface="궁서체" panose="02030609000101010101" pitchFamily="17" charset="-127"/>
            </a:endParaRPr>
          </a:p>
          <a:p>
            <a:r>
              <a:rPr lang="en-US" altLang="ko-KR" sz="1600" b="1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X:</a:t>
            </a:r>
            <a:r>
              <a:rPr lang="ko-KR" altLang="en-US" sz="1600" b="1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실업률 </a:t>
            </a:r>
            <a:r>
              <a:rPr lang="en-US" altLang="ko-KR" sz="1600" b="1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y:</a:t>
            </a:r>
            <a:r>
              <a:rPr lang="ko-KR" altLang="en-US" sz="1600" b="1" i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범죄율</a:t>
            </a:r>
            <a:r>
              <a:rPr lang="ko-KR" altLang="en-US" sz="1600" b="1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  </a:t>
            </a:r>
            <a:r>
              <a:rPr lang="ko-KR" altLang="en-US" sz="1600" b="1" i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원의넓이</a:t>
            </a:r>
            <a:r>
              <a:rPr lang="en-US" altLang="ko-KR" sz="1600" b="1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:</a:t>
            </a:r>
            <a:r>
              <a:rPr lang="ko-KR" altLang="en-US" sz="1600" b="1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인구수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32DA3007-EC67-489E-BFDF-8840D67850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479" y="2276603"/>
            <a:ext cx="4762500" cy="3721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84902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C4966C-3B7F-492B-AE40-3133B812CF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1012" y="610976"/>
            <a:ext cx="8689976" cy="1121572"/>
          </a:xfrm>
        </p:spPr>
        <p:txBody>
          <a:bodyPr/>
          <a:lstStyle/>
          <a:p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버블차트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8D55D4F-52E8-4616-8310-4E92C75071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79268" y="2276603"/>
            <a:ext cx="4762500" cy="3787314"/>
          </a:xfrm>
        </p:spPr>
        <p:txBody>
          <a:bodyPr>
            <a:normAutofit/>
          </a:bodyPr>
          <a:lstStyle/>
          <a:p>
            <a:endParaRPr lang="en-US" altLang="ko-KR" b="1" i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궁서체" panose="02030609000101010101" pitchFamily="17" charset="-127"/>
              <a:ea typeface="궁서체" panose="02030609000101010101" pitchFamily="17" charset="-127"/>
            </a:endParaRPr>
          </a:p>
          <a:p>
            <a:endParaRPr lang="en-US" altLang="ko-KR" b="1" i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궁서체" panose="02030609000101010101" pitchFamily="17" charset="-127"/>
              <a:ea typeface="궁서체" panose="02030609000101010101" pitchFamily="17" charset="-127"/>
            </a:endParaRPr>
          </a:p>
          <a:p>
            <a:r>
              <a:rPr lang="ko-KR" altLang="en-US" b="1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필요 패키지 </a:t>
            </a:r>
            <a:r>
              <a:rPr lang="en-US" altLang="ko-KR" b="1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: MASS</a:t>
            </a:r>
          </a:p>
          <a:p>
            <a:endParaRPr lang="en-US" altLang="ko-KR" b="1" i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궁서체" panose="02030609000101010101" pitchFamily="17" charset="-127"/>
              <a:ea typeface="궁서체" panose="02030609000101010101" pitchFamily="17" charset="-127"/>
            </a:endParaRPr>
          </a:p>
          <a:p>
            <a:endParaRPr lang="en-US" altLang="ko-KR" b="1" i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궁서체" panose="02030609000101010101" pitchFamily="17" charset="-127"/>
              <a:ea typeface="궁서체" panose="02030609000101010101" pitchFamily="17" charset="-127"/>
            </a:endParaRPr>
          </a:p>
          <a:p>
            <a:r>
              <a:rPr lang="ko-KR" altLang="en-US" b="1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활용 데이터 </a:t>
            </a:r>
            <a:r>
              <a:rPr lang="en-US" altLang="ko-KR" b="1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: </a:t>
            </a:r>
            <a:r>
              <a:rPr lang="en-US" altLang="ko-KR" b="1" i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Uscrime</a:t>
            </a:r>
            <a:r>
              <a:rPr lang="en-US" altLang="ko-KR" b="1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(MASS)</a:t>
            </a:r>
          </a:p>
          <a:p>
            <a:endParaRPr lang="en-US" altLang="ko-KR" sz="1600" b="1" i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궁서체" panose="02030609000101010101" pitchFamily="17" charset="-127"/>
              <a:ea typeface="궁서체" panose="02030609000101010101" pitchFamily="17" charset="-127"/>
            </a:endParaRPr>
          </a:p>
          <a:p>
            <a:endParaRPr lang="en-US" altLang="ko-KR" sz="1600" b="1" i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궁서체" panose="02030609000101010101" pitchFamily="17" charset="-127"/>
              <a:ea typeface="궁서체" panose="02030609000101010101" pitchFamily="17" charset="-127"/>
            </a:endParaRPr>
          </a:p>
          <a:p>
            <a:endParaRPr lang="ko-KR" altLang="en-US" sz="1600" b="1" i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궁서체" panose="02030609000101010101" pitchFamily="17" charset="-127"/>
              <a:ea typeface="궁서체" panose="02030609000101010101" pitchFamily="17" charset="-127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32DA3007-EC67-489E-BFDF-8840D67850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479" y="2276603"/>
            <a:ext cx="4762500" cy="3721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7230705"/>
      </p:ext>
    </p:extLst>
  </p:cSld>
  <p:clrMapOvr>
    <a:masterClrMapping/>
  </p:clrMapOvr>
</p:sld>
</file>

<file path=ppt/theme/theme1.xml><?xml version="1.0" encoding="utf-8"?>
<a:theme xmlns:a="http://schemas.openxmlformats.org/drawingml/2006/main" name="물방울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TM04033925[[fn=물방울]]</Template>
  <TotalTime>191</TotalTime>
  <Words>431</Words>
  <Application>Microsoft Office PowerPoint</Application>
  <PresentationFormat>와이드스크린</PresentationFormat>
  <Paragraphs>160</Paragraphs>
  <Slides>28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5" baseType="lpstr">
      <vt:lpstr>HY헤드라인M</vt:lpstr>
      <vt:lpstr>궁서체</vt:lpstr>
      <vt:lpstr>Arial</vt:lpstr>
      <vt:lpstr>Blackadder ITC</vt:lpstr>
      <vt:lpstr>Broadway</vt:lpstr>
      <vt:lpstr>Tw Cen MT</vt:lpstr>
      <vt:lpstr>물방울</vt:lpstr>
      <vt:lpstr>수 D A 쟁 이</vt:lpstr>
      <vt:lpstr>시각화의 종류</vt:lpstr>
      <vt:lpstr>나무지도</vt:lpstr>
      <vt:lpstr>PowerPoint 프레젠테이션</vt:lpstr>
      <vt:lpstr>PowerPoint 프레젠테이션</vt:lpstr>
      <vt:lpstr>PowerPoint 프레젠테이션</vt:lpstr>
      <vt:lpstr>PowerPoint 프레젠테이션</vt:lpstr>
      <vt:lpstr>버블차트</vt:lpstr>
      <vt:lpstr>버블차트</vt:lpstr>
      <vt:lpstr>PowerPoint 프레젠테이션</vt:lpstr>
      <vt:lpstr>PowerPoint 프레젠테이션</vt:lpstr>
      <vt:lpstr>다중 상자그림</vt:lpstr>
      <vt:lpstr>다중 상자그림</vt:lpstr>
      <vt:lpstr>PowerPoint 프레젠테이션</vt:lpstr>
      <vt:lpstr>PowerPoint 프레젠테이션</vt:lpstr>
      <vt:lpstr>PowerPoint 프레젠테이션</vt:lpstr>
      <vt:lpstr>PowerPoint 프레젠테이션</vt:lpstr>
      <vt:lpstr>모자이크 플롯</vt:lpstr>
      <vt:lpstr>모자이크 플롯</vt:lpstr>
      <vt:lpstr>모자이크 플롯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수 D A 쟁 이</dc:title>
  <dc:creator>ungjin</dc:creator>
  <cp:lastModifiedBy>ungjin</cp:lastModifiedBy>
  <cp:revision>16</cp:revision>
  <dcterms:created xsi:type="dcterms:W3CDTF">2020-12-30T14:05:19Z</dcterms:created>
  <dcterms:modified xsi:type="dcterms:W3CDTF">2020-12-30T17:16:49Z</dcterms:modified>
</cp:coreProperties>
</file>